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3" r:id="rId5"/>
    <p:sldId id="264" r:id="rId6"/>
    <p:sldId id="258" r:id="rId7"/>
    <p:sldId id="265" r:id="rId8"/>
    <p:sldId id="266" r:id="rId9"/>
    <p:sldId id="267" r:id="rId10"/>
    <p:sldId id="260" r:id="rId11"/>
    <p:sldId id="268" r:id="rId12"/>
    <p:sldId id="269" r:id="rId13"/>
    <p:sldId id="270" r:id="rId14"/>
    <p:sldId id="261" r:id="rId15"/>
    <p:sldId id="271" r:id="rId16"/>
    <p:sldId id="272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7"/>
  </p:normalViewPr>
  <p:slideViewPr>
    <p:cSldViewPr snapToGrid="0">
      <p:cViewPr varScale="1">
        <p:scale>
          <a:sx n="88" d="100"/>
          <a:sy n="88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0A243-B049-FD47-9C21-810AD928F566}" type="datetimeFigureOut">
              <a:rPr lang="en-GB" smtClean="0"/>
              <a:t>15/09/2025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D2317-A072-5B48-BF70-E99311E4C3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0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2317-A072-5B48-BF70-E99311E4C3C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48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3FF3-C817-6FBB-28C1-7E9DF8742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4BA10-3216-09E2-3B89-904F36466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D8491-1397-9FC3-6CD6-D3947F0A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CF8F-5B7E-F49C-1C93-CE54DDE4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969E-46F5-48D5-98BF-E0700CAC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198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BCCF-8F4E-6489-785B-E75010E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02DFA-C1C7-A676-EDB9-7CB4556DC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298-4834-9624-30EC-FF0DE950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A35E6-A470-5CEA-CE40-129C4A12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85ED6-7B47-E0B8-1735-C6AA455D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222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3A8E-2563-7F13-7D87-F50B1131D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2158E-F281-B43F-68BE-F990F9251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25E2-5F5F-32CE-E40C-FCAD694E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D8C39-010D-EEBD-BCCF-747FAF86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F178A-1816-72A8-4D1B-45A96CC6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6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DBB-1883-6126-5B61-B94B8122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7D38-4BC3-111C-99B6-6C944BCB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C21D2-32E9-5A13-A18B-5DC8A516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8389B-16FA-DD15-D351-1DD7E0D9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B5C7-283E-06B7-1440-F0A02320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46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74D3-EB7A-2E69-F97F-0D4F38A1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E35A1-902C-AD20-F295-75619DEAD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69C3-3A2B-170F-F742-834E1891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AC88-D090-4CC6-51F4-C996A4FB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4B9AB-2FCB-3B30-33BA-6793480E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56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6EEB-D874-727A-34B4-176ECE5F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088BD-3C4D-BFAA-62F2-29818C8CE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FD70-17EE-3CE4-A61C-84F731A3E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6D769-7ED9-2656-D642-A86081CC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C426D-8F99-B608-043D-EB5626F9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578B-8BFB-F615-FAE4-F9C0B94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42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5D51-353C-2025-8A53-661CFB84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FA72-6D6F-1FA7-F995-6363697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84138-53D3-FEAE-4959-1CB1E7CBA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AB8E1-14C3-8735-1C23-9495A1141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E5589-495E-5DB8-A249-E40668AF9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4A8BD-828A-D208-EBD7-53AC7AAD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97103-79F2-8FE2-F5CE-002746D4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8C779-2532-0E69-5C0F-900AF31F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3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4082-FB26-F681-91F6-79C3FBB7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BC88-23E8-4629-B2EA-1E36CA14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2FEB-1B86-9E0B-7317-D3F11972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EDFC5-AD37-8BF5-7988-5F3F5BB1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942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F1A71-5782-75D8-C286-DA1A3FD6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00ED5-E693-0D6A-3849-BCD5A470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0930-A41C-1E87-01AA-B78B2C67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228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8277-C775-B32E-6E19-4BC607AD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D4EB-5854-21AD-CBFC-188ED341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B9AE8-BEC8-15F8-12B3-5D19AD2AC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09F87-A737-CB91-7DD2-DC84BA6E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BC0B4-F9D6-34CD-4516-49485AD8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3D66C-73ED-8167-9036-B6E9561F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120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D15A-48FB-23C9-EAC4-78085411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A243F-E37C-ABD1-972B-F422C531C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04BC6-F989-5872-2EEF-75C3622AB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6F3C0-C837-11B3-2446-4DEB5A93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A3017-9E9C-C02C-2FC6-2ADFC2FE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CFC6F-7926-02A4-2EB9-F2282AC8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49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F7491-5EAA-506B-0950-10AC0E28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ED781-6A24-EDAF-269F-87ABB90F4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AEFCD-259D-C5CE-400A-96EA585AA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B93AA8-16BD-4B4C-9ACE-6D6B1DC5A00C}" type="datetimeFigureOut">
              <a:rPr lang="es-ES_tradnl" smtClean="0"/>
              <a:t>15/9/25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D4C61-3FE7-F1CF-0297-BB5D7C1A4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107EF-1A19-E4E8-680F-40C20FC3D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8E0B20-9509-F44E-8C5A-D3F97A2D6E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131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BE2A6462-B7A1-F729-25B9-94CC810B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01" y="2715682"/>
            <a:ext cx="9733198" cy="2499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9CB5F-A5D9-DF42-9205-81E0BC657F4A}"/>
              </a:ext>
            </a:extLst>
          </p:cNvPr>
          <p:cNvSpPr txBox="1"/>
          <p:nvPr/>
        </p:nvSpPr>
        <p:spPr>
          <a:xfrm>
            <a:off x="0" y="1288592"/>
            <a:ext cx="1219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b="1" dirty="0"/>
              <a:t>LatAm Single Cell Community – Journal Club 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F8D5D-7F86-E281-C1DB-D3694CD12AE9}"/>
              </a:ext>
            </a:extLst>
          </p:cNvPr>
          <p:cNvSpPr txBox="1"/>
          <p:nvPr/>
        </p:nvSpPr>
        <p:spPr>
          <a:xfrm>
            <a:off x="1229401" y="5934669"/>
            <a:ext cx="521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Samuel Eyrolle-Cellier – September 15</a:t>
            </a:r>
            <a:r>
              <a:rPr lang="en-GB" sz="1800" b="1" baseline="30000" dirty="0"/>
              <a:t>th</a:t>
            </a:r>
            <a:r>
              <a:rPr lang="en-GB" sz="1800" b="1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79055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E6CC-4C83-9A3B-7829-25F080779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A3DE-4543-A3D9-B404-7E4118D1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b="1">
                <a:latin typeface="+mn-lt"/>
              </a:rPr>
              <a:t>The MIMOSCA Modelling Framework</a:t>
            </a:r>
          </a:p>
        </p:txBody>
      </p:sp>
    </p:spTree>
    <p:extLst>
      <p:ext uri="{BB962C8B-B14F-4D97-AF65-F5344CB8AC3E}">
        <p14:creationId xmlns:p14="http://schemas.microsoft.com/office/powerpoint/2010/main" val="416015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FAAF-205D-59A0-3435-0DBFA6F10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E96D1A-1489-F60D-845F-32048F900F1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How to estimate the impact of perturbations on gene expression?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cell model&#10;&#10;Description automatically generated">
            <a:extLst>
              <a:ext uri="{FF2B5EF4-FFF2-40B4-BE49-F238E27FC236}">
                <a16:creationId xmlns:a16="http://schemas.microsoft.com/office/drawing/2014/main" id="{AAF114A3-5D76-98E2-B718-1FD037B9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" y="673382"/>
            <a:ext cx="6675234" cy="3844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248D8-AC59-B00D-887A-B24896AC255A}"/>
              </a:ext>
            </a:extLst>
          </p:cNvPr>
          <p:cNvSpPr txBox="1"/>
          <p:nvPr/>
        </p:nvSpPr>
        <p:spPr>
          <a:xfrm>
            <a:off x="7538831" y="673382"/>
            <a:ext cx="4071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i="1" dirty="0"/>
              <a:t>Y expression matrix</a:t>
            </a:r>
          </a:p>
          <a:p>
            <a:pPr algn="just"/>
            <a:r>
              <a:rPr lang="en-GB" sz="1400" dirty="0"/>
              <a:t>Rows = cells </a:t>
            </a:r>
            <a:r>
              <a:rPr lang="en-GB" sz="1400" dirty="0">
                <a:sym typeface="Wingdings" pitchFamily="2" charset="2"/>
              </a:rPr>
              <a:t></a:t>
            </a:r>
            <a:r>
              <a:rPr lang="en-GB" sz="1400" dirty="0"/>
              <a:t> </a:t>
            </a:r>
            <a:r>
              <a:rPr lang="en-GB" sz="1400" b="1" i="1" dirty="0"/>
              <a:t>c</a:t>
            </a:r>
            <a:endParaRPr lang="en-GB" sz="1400" dirty="0"/>
          </a:p>
          <a:p>
            <a:pPr algn="just"/>
            <a:r>
              <a:rPr lang="en-GB" sz="1400" dirty="0"/>
              <a:t>Columns = genes </a:t>
            </a:r>
            <a:r>
              <a:rPr lang="en-GB" sz="1400" dirty="0">
                <a:sym typeface="Wingdings" pitchFamily="2" charset="2"/>
              </a:rPr>
              <a:t> </a:t>
            </a:r>
            <a:r>
              <a:rPr lang="en-GB" sz="1400" b="1" i="1" dirty="0">
                <a:sym typeface="Wingdings" pitchFamily="2" charset="2"/>
              </a:rPr>
              <a:t>g</a:t>
            </a: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33B23-8E94-7D9D-3870-D9C349357E88}"/>
              </a:ext>
            </a:extLst>
          </p:cNvPr>
          <p:cNvSpPr txBox="1"/>
          <p:nvPr/>
        </p:nvSpPr>
        <p:spPr>
          <a:xfrm>
            <a:off x="7538830" y="1623763"/>
            <a:ext cx="424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i="1" dirty="0"/>
              <a:t>X design matrix</a:t>
            </a:r>
          </a:p>
          <a:p>
            <a:pPr algn="just"/>
            <a:r>
              <a:rPr lang="en-GB" sz="1400" dirty="0"/>
              <a:t>Rows = cells </a:t>
            </a:r>
            <a:r>
              <a:rPr lang="en-GB" sz="1400" dirty="0">
                <a:sym typeface="Wingdings" pitchFamily="2" charset="2"/>
              </a:rPr>
              <a:t></a:t>
            </a:r>
            <a:r>
              <a:rPr lang="en-GB" sz="1400" dirty="0"/>
              <a:t> </a:t>
            </a:r>
            <a:r>
              <a:rPr lang="en-GB" sz="1400" b="1" i="1" dirty="0"/>
              <a:t>c</a:t>
            </a:r>
            <a:endParaRPr lang="en-GB" sz="1400" dirty="0"/>
          </a:p>
          <a:p>
            <a:pPr algn="just"/>
            <a:r>
              <a:rPr lang="en-GB" sz="1400" dirty="0"/>
              <a:t>Columns = predictors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sgRNAs – binary coding </a:t>
            </a:r>
            <a:r>
              <a:rPr lang="en-GB" sz="1400" dirty="0">
                <a:sym typeface="Wingdings" pitchFamily="2" charset="2"/>
              </a:rPr>
              <a:t> </a:t>
            </a:r>
            <a:r>
              <a:rPr lang="en-GB" sz="1400" b="1" i="1" dirty="0">
                <a:sym typeface="Wingdings" pitchFamily="2" charset="2"/>
              </a:rPr>
              <a:t>k</a:t>
            </a:r>
            <a:endParaRPr lang="en-GB" sz="1400" dirty="0">
              <a:sym typeface="Wingdings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sym typeface="Wingdings" pitchFamily="2" charset="2"/>
              </a:rPr>
              <a:t>Other covariates  </a:t>
            </a:r>
            <a:r>
              <a:rPr lang="en-GB" sz="1400" b="1" i="1" dirty="0">
                <a:sym typeface="Wingdings" pitchFamily="2" charset="2"/>
              </a:rPr>
              <a:t>m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65500-15CF-0749-5D5B-B99D17B42163}"/>
                  </a:ext>
                </a:extLst>
              </p:cNvPr>
              <p:cNvSpPr txBox="1"/>
              <p:nvPr/>
            </p:nvSpPr>
            <p:spPr>
              <a:xfrm>
                <a:off x="7538829" y="3005032"/>
                <a:ext cx="4246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i="1" dirty="0"/>
                  <a:t> coefficient (regulatory) matrix</a:t>
                </a:r>
              </a:p>
              <a:p>
                <a:pPr algn="just"/>
                <a:r>
                  <a:rPr lang="en-GB" sz="1400" dirty="0"/>
                  <a:t>Rows = predictors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sgRNAs </a:t>
                </a:r>
                <a:r>
                  <a:rPr lang="en-GB" sz="1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1400" b="1" i="1" baseline="-25000" dirty="0">
                    <a:sym typeface="Wingdings" pitchFamily="2" charset="2"/>
                  </a:rPr>
                  <a:t>k</a:t>
                </a:r>
                <a:endParaRPr lang="en-GB" sz="1400" b="1" i="1" dirty="0">
                  <a:sym typeface="Wingdings" pitchFamily="2" charset="2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ym typeface="Wingdings" pitchFamily="2" charset="2"/>
                  </a:rPr>
                  <a:t>Other covariates  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GB" sz="1400" b="1" i="1" baseline="-25000" dirty="0">
                    <a:sym typeface="Wingdings" pitchFamily="2" charset="2"/>
                  </a:rPr>
                  <a:t>m</a:t>
                </a:r>
                <a:endParaRPr lang="en-GB" sz="1400" b="1" i="1" dirty="0">
                  <a:sym typeface="Wingdings" pitchFamily="2" charset="2"/>
                </a:endParaRPr>
              </a:p>
              <a:p>
                <a:pPr algn="just"/>
                <a:r>
                  <a:rPr lang="en-GB" sz="1400" dirty="0">
                    <a:sym typeface="Wingdings" pitchFamily="2" charset="2"/>
                  </a:rPr>
                  <a:t>Columns = genes  </a:t>
                </a:r>
                <a:r>
                  <a:rPr lang="en-GB" sz="1400" b="1" i="1" dirty="0">
                    <a:sym typeface="Wingdings" pitchFamily="2" charset="2"/>
                  </a:rPr>
                  <a:t>g</a:t>
                </a:r>
                <a:endParaRPr lang="en-GB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65500-15CF-0749-5D5B-B99D17B4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29" y="3005032"/>
                <a:ext cx="4246769" cy="1200329"/>
              </a:xfrm>
              <a:prstGeom prst="rect">
                <a:avLst/>
              </a:prstGeom>
              <a:blipFill>
                <a:blip r:embed="rId3"/>
                <a:stretch>
                  <a:fillRect l="-597" t="-1042" b="-41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FBB5A-CFAA-F893-371A-F53228D3F9B0}"/>
                  </a:ext>
                </a:extLst>
              </p:cNvPr>
              <p:cNvSpPr txBox="1"/>
              <p:nvPr/>
            </p:nvSpPr>
            <p:spPr>
              <a:xfrm>
                <a:off x="1269998" y="5370113"/>
                <a:ext cx="6563656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FBB5A-CFAA-F893-371A-F53228D3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98" y="5370113"/>
                <a:ext cx="6563656" cy="896207"/>
              </a:xfrm>
              <a:prstGeom prst="rect">
                <a:avLst/>
              </a:prstGeom>
              <a:blipFill>
                <a:blip r:embed="rId4"/>
                <a:stretch>
                  <a:fillRect l="-1158" t="-147222" r="-193" b="-2013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F1E09-2E7A-B145-6721-78F1586BB4FF}"/>
              </a:ext>
            </a:extLst>
          </p:cNvPr>
          <p:cNvCxnSpPr>
            <a:cxnSpLocks/>
          </p:cNvCxnSpPr>
          <p:nvPr/>
        </p:nvCxnSpPr>
        <p:spPr>
          <a:xfrm>
            <a:off x="7538829" y="6053909"/>
            <a:ext cx="0" cy="365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0C5CA7-8969-0D30-ED4F-6171246F87BC}"/>
              </a:ext>
            </a:extLst>
          </p:cNvPr>
          <p:cNvSpPr txBox="1"/>
          <p:nvPr/>
        </p:nvSpPr>
        <p:spPr>
          <a:xfrm>
            <a:off x="6096000" y="6419088"/>
            <a:ext cx="2871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Residual error for gene </a:t>
            </a:r>
            <a:r>
              <a:rPr lang="en-GB" sz="1400" i="1" dirty="0"/>
              <a:t>g</a:t>
            </a:r>
            <a:r>
              <a:rPr lang="en-GB" sz="1400" dirty="0"/>
              <a:t> in cell </a:t>
            </a:r>
            <a:r>
              <a:rPr lang="en-GB" sz="1400" i="1" dirty="0"/>
              <a:t>c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425B8CB-3D4C-0064-202E-77C14B14E5A0}"/>
              </a:ext>
            </a:extLst>
          </p:cNvPr>
          <p:cNvSpPr/>
          <p:nvPr/>
        </p:nvSpPr>
        <p:spPr>
          <a:xfrm rot="16200000">
            <a:off x="3978945" y="4447874"/>
            <a:ext cx="359756" cy="14847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4688331-F658-14CE-FDEF-D8FA4183F073}"/>
              </a:ext>
            </a:extLst>
          </p:cNvPr>
          <p:cNvSpPr/>
          <p:nvPr/>
        </p:nvSpPr>
        <p:spPr>
          <a:xfrm rot="16200000">
            <a:off x="5952698" y="4447873"/>
            <a:ext cx="359756" cy="14847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DDE53-9F48-6AC3-FBC6-8CFBE71C46E7}"/>
              </a:ext>
            </a:extLst>
          </p:cNvPr>
          <p:cNvSpPr txBox="1"/>
          <p:nvPr/>
        </p:nvSpPr>
        <p:spPr>
          <a:xfrm>
            <a:off x="2828880" y="4698796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sgRNA term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A24CD-60C0-5511-D62D-A425ED9E45C8}"/>
              </a:ext>
            </a:extLst>
          </p:cNvPr>
          <p:cNvSpPr txBox="1"/>
          <p:nvPr/>
        </p:nvSpPr>
        <p:spPr>
          <a:xfrm>
            <a:off x="4802633" y="4706562"/>
            <a:ext cx="265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Other covariates term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5400F11-F1ED-1998-CB7D-7C72A07499BF}"/>
              </a:ext>
            </a:extLst>
          </p:cNvPr>
          <p:cNvSpPr/>
          <p:nvPr/>
        </p:nvSpPr>
        <p:spPr>
          <a:xfrm rot="5400000">
            <a:off x="1979793" y="5496849"/>
            <a:ext cx="359756" cy="14847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38659-6141-1714-4AB1-8849104FC6D2}"/>
              </a:ext>
            </a:extLst>
          </p:cNvPr>
          <p:cNvSpPr txBox="1"/>
          <p:nvPr/>
        </p:nvSpPr>
        <p:spPr>
          <a:xfrm>
            <a:off x="716842" y="6419088"/>
            <a:ext cx="2871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Gene expression term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6188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 animBg="1"/>
      <p:bldP spid="14" grpId="0" animBg="1"/>
      <p:bldP spid="15" grpId="0"/>
      <p:bldP spid="16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901D-2E65-42B3-6AA8-7249AA908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76A19E-A5E6-DDA3-3E78-B6B5606583C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What is a covariate? Which covariates are included in MIMOSCA?</a:t>
            </a:r>
            <a:endParaRPr lang="en-GB" sz="11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51C69-5501-2B4A-57BD-8CCE36ED6388}"/>
              </a:ext>
            </a:extLst>
          </p:cNvPr>
          <p:cNvSpPr txBox="1"/>
          <p:nvPr/>
        </p:nvSpPr>
        <p:spPr>
          <a:xfrm>
            <a:off x="0" y="74205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Covariate: Variable that is related to the outcome but is not the primary variable of interest in the study.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2BF42-940B-0562-B127-00B1C2016678}"/>
              </a:ext>
            </a:extLst>
          </p:cNvPr>
          <p:cNvSpPr txBox="1"/>
          <p:nvPr/>
        </p:nvSpPr>
        <p:spPr>
          <a:xfrm>
            <a:off x="0" y="1304912"/>
            <a:ext cx="8098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 – Cell quality covariate</a:t>
            </a:r>
          </a:p>
          <a:p>
            <a:pPr algn="just"/>
            <a:r>
              <a:rPr lang="en-GB" sz="1600" dirty="0">
                <a:sym typeface="Wingdings" pitchFamily="2" charset="2"/>
              </a:rPr>
              <a:t>This is a continuous variable d</a:t>
            </a:r>
            <a:r>
              <a:rPr lang="en-GB" sz="1600" dirty="0"/>
              <a:t>efined as the number of observed transcripts per cell (total UMIs). It accounts for capture efficiency or sequencing depth differences among cells.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3D6A4-302B-D5FA-7A9A-992C377441A8}"/>
              </a:ext>
            </a:extLst>
          </p:cNvPr>
          <p:cNvSpPr txBox="1"/>
          <p:nvPr/>
        </p:nvSpPr>
        <p:spPr>
          <a:xfrm>
            <a:off x="0" y="2360215"/>
            <a:ext cx="80989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 – Cell state covariate</a:t>
            </a:r>
          </a:p>
          <a:p>
            <a:pPr algn="just"/>
            <a:r>
              <a:rPr lang="en-GB" sz="1600" dirty="0"/>
              <a:t>Cells exist in different biological states (subtypes, cell cycle stages, etc.). In a parallel experiment, unperturbed cells are classed into states using clustering / known markers. Then, each perturbed cells are assigned with the most likely state based on their transcriptome. This categorical covariate is encoded as dummy variables (one-hot vectors).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Cell cycle stages: G1, S, G2/M </a:t>
            </a:r>
            <a:r>
              <a:rPr lang="en-GB" sz="1600" dirty="0">
                <a:sym typeface="Wingdings" pitchFamily="2" charset="2"/>
              </a:rPr>
              <a:t> 3 binary columns in the </a:t>
            </a:r>
            <a:r>
              <a:rPr lang="en-GB" sz="1600" i="1" dirty="0">
                <a:sym typeface="Wingdings" pitchFamily="2" charset="2"/>
              </a:rPr>
              <a:t>X </a:t>
            </a:r>
            <a:r>
              <a:rPr lang="en-GB" sz="1600" dirty="0">
                <a:sym typeface="Wingdings" pitchFamily="2" charset="2"/>
              </a:rPr>
              <a:t>matrix.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Cell subtypes: A, B, C, D, E, F, G, H  7 binary columns in the </a:t>
            </a:r>
            <a:r>
              <a:rPr lang="en-GB" sz="1600" i="1" dirty="0">
                <a:sym typeface="Wingdings" pitchFamily="2" charset="2"/>
              </a:rPr>
              <a:t>X </a:t>
            </a:r>
            <a:r>
              <a:rPr lang="en-GB" sz="1600" dirty="0">
                <a:sym typeface="Wingdings" pitchFamily="2" charset="2"/>
              </a:rPr>
              <a:t>matrix.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07B5D-02D1-3176-FF81-0FD4E228129F}"/>
              </a:ext>
            </a:extLst>
          </p:cNvPr>
          <p:cNvSpPr txBox="1"/>
          <p:nvPr/>
        </p:nvSpPr>
        <p:spPr>
          <a:xfrm>
            <a:off x="-1" y="4646624"/>
            <a:ext cx="80989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Refinement of the perturbation assignment </a:t>
            </a:r>
          </a:p>
          <a:p>
            <a:pPr algn="just"/>
            <a:r>
              <a:rPr lang="en-GB" sz="1600" dirty="0"/>
              <a:t>Not all cells that get assigned a sgRNA show the expected knockout signature (due to editing inefficiency, dropout, etc.). Then, the perturbation weight must be revised. Instead of being treated as binary, as in the initial MIMOSCA, a probability weight is estimated for each cell:</a:t>
            </a:r>
          </a:p>
          <a:p>
            <a:pPr algn="just"/>
            <a:r>
              <a:rPr lang="en-GB" sz="1600" dirty="0"/>
              <a:t>Step 1: Fit an initial model to see which genes respond to the sgRNA.</a:t>
            </a:r>
          </a:p>
          <a:p>
            <a:pPr algn="just"/>
            <a:r>
              <a:rPr lang="en-GB" sz="1600" dirty="0"/>
              <a:t>Step 2: For each cell, check whether its transcriptome is consistent with that perturbation.</a:t>
            </a:r>
          </a:p>
          <a:p>
            <a:pPr algn="just"/>
            <a:r>
              <a:rPr lang="en-GB" sz="1600" dirty="0"/>
              <a:t>Step 3: Assign a probability that the perturbation was successful.</a:t>
            </a:r>
          </a:p>
        </p:txBody>
      </p:sp>
      <p:pic>
        <p:nvPicPr>
          <p:cNvPr id="10" name="Picture 9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2C50241-7FC8-DB8C-02AE-D42DBE94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275" y="1933455"/>
            <a:ext cx="3898900" cy="294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B13209-CE71-6775-DB6E-F6162E1CED7F}"/>
              </a:ext>
            </a:extLst>
          </p:cNvPr>
          <p:cNvSpPr/>
          <p:nvPr/>
        </p:nvSpPr>
        <p:spPr>
          <a:xfrm>
            <a:off x="8192275" y="1933455"/>
            <a:ext cx="435258" cy="29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35043-AF65-EF4D-2962-DE140BD2C13E}"/>
              </a:ext>
            </a:extLst>
          </p:cNvPr>
          <p:cNvSpPr/>
          <p:nvPr/>
        </p:nvSpPr>
        <p:spPr>
          <a:xfrm>
            <a:off x="9711133" y="1933455"/>
            <a:ext cx="673666" cy="29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FD20A-3378-15DB-3D8E-24A2ACE78534}"/>
              </a:ext>
            </a:extLst>
          </p:cNvPr>
          <p:cNvSpPr/>
          <p:nvPr/>
        </p:nvSpPr>
        <p:spPr>
          <a:xfrm>
            <a:off x="8627533" y="1933455"/>
            <a:ext cx="1094400" cy="29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0F63F-A4F1-1B68-F565-A3F41BF9F474}"/>
              </a:ext>
            </a:extLst>
          </p:cNvPr>
          <p:cNvSpPr/>
          <p:nvPr/>
        </p:nvSpPr>
        <p:spPr>
          <a:xfrm>
            <a:off x="10382466" y="1933455"/>
            <a:ext cx="1711042" cy="29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CB7B2-A58E-9F70-B959-780B2919EFA7}"/>
              </a:ext>
            </a:extLst>
          </p:cNvPr>
          <p:cNvSpPr txBox="1"/>
          <p:nvPr/>
        </p:nvSpPr>
        <p:spPr>
          <a:xfrm>
            <a:off x="8701161" y="1551133"/>
            <a:ext cx="269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X</a:t>
            </a:r>
            <a:r>
              <a:rPr lang="en-GB" dirty="0"/>
              <a:t> design matrix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5915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11" grpId="0" animBg="1"/>
      <p:bldP spid="12" grpId="0" animBg="1"/>
      <p:bldP spid="13" grpId="0" animBg="1"/>
      <p:bldP spid="14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020D-07B3-66F7-BDCA-CDAABA29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08BECE-01DD-F727-EA9B-13ECBDA53CB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Incorporating genetic interactions into the model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cell number&#10;&#10;Description automatically generated with medium confidence">
            <a:extLst>
              <a:ext uri="{FF2B5EF4-FFF2-40B4-BE49-F238E27FC236}">
                <a16:creationId xmlns:a16="http://schemas.microsoft.com/office/drawing/2014/main" id="{FF6FA7A8-6ADB-9653-168E-874BB540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01" y="658533"/>
            <a:ext cx="6642100" cy="37338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FB565B-64EB-0292-6F29-C866BB9CA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738260"/>
              </p:ext>
            </p:extLst>
          </p:nvPr>
        </p:nvGraphicFramePr>
        <p:xfrm>
          <a:off x="7978395" y="2355616"/>
          <a:ext cx="1189193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1527260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02070694"/>
                    </a:ext>
                  </a:extLst>
                </a:gridCol>
                <a:gridCol w="397193">
                  <a:extLst>
                    <a:ext uri="{9D8B030D-6E8A-4147-A177-3AD203B41FA5}">
                      <a16:colId xmlns:a16="http://schemas.microsoft.com/office/drawing/2014/main" val="3984391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solidFill>
                            <a:schemeClr val="tx1"/>
                          </a:solidFill>
                        </a:rPr>
                        <a:t>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76292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5607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177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260634"/>
                  </a:ext>
                </a:extLst>
              </a:tr>
              <a:tr h="27360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5674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670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8135-F90F-C25F-81C8-C3467C6D37CF}"/>
                  </a:ext>
                </a:extLst>
              </p:cNvPr>
              <p:cNvSpPr txBox="1"/>
              <p:nvPr/>
            </p:nvSpPr>
            <p:spPr>
              <a:xfrm>
                <a:off x="5616527" y="4589201"/>
                <a:ext cx="591292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600" dirty="0"/>
                  <a:t>The interaction column </a:t>
                </a:r>
                <a:r>
                  <a:rPr lang="en-GB" sz="1600" i="1" dirty="0"/>
                  <a:t>AB</a:t>
                </a:r>
                <a:r>
                  <a:rPr lang="en-GB" sz="1600" dirty="0"/>
                  <a:t> was created to include interaction terms: if a cell has both perturbations </a:t>
                </a:r>
                <a:r>
                  <a:rPr lang="en-GB" sz="1600" i="1" dirty="0"/>
                  <a:t>A</a:t>
                </a:r>
                <a:r>
                  <a:rPr lang="en-GB" sz="1600" dirty="0"/>
                  <a:t> and </a:t>
                </a:r>
                <a:r>
                  <a:rPr lang="en-GB" sz="1600" i="1" dirty="0"/>
                  <a:t>B</a:t>
                </a:r>
                <a:r>
                  <a:rPr lang="en-GB" sz="1600" dirty="0"/>
                  <a:t>, then the </a:t>
                </a:r>
                <a:r>
                  <a:rPr lang="en-GB" sz="1600" i="1" dirty="0"/>
                  <a:t>AB</a:t>
                </a:r>
                <a:r>
                  <a:rPr lang="en-GB" sz="1600" dirty="0"/>
                  <a:t> column gets a 1.</a:t>
                </a:r>
              </a:p>
              <a:p>
                <a:pPr algn="just"/>
                <a:endParaRPr lang="en-GB" sz="1600" dirty="0"/>
              </a:p>
              <a:p>
                <a:pPr algn="just"/>
                <a:r>
                  <a:rPr lang="en-GB" sz="1600" dirty="0"/>
                  <a:t>The observed expression in a cell is then explained as the sum of effect of perturbation </a:t>
                </a:r>
                <a:r>
                  <a:rPr lang="en-GB" sz="1600" i="1" dirty="0"/>
                  <a:t>A</a:t>
                </a:r>
                <a:r>
                  <a:rPr lang="en-GB" sz="1600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GB" sz="1600" dirty="0"/>
                  <a:t>), effect of perturbation </a:t>
                </a:r>
                <a:r>
                  <a:rPr lang="en-GB" sz="1600" i="1" dirty="0"/>
                  <a:t>B </a:t>
                </a:r>
                <a:r>
                  <a:rPr lang="en-GB" sz="1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</m:oMath>
                </a14:m>
                <a:r>
                  <a:rPr lang="en-GB" sz="1600" dirty="0"/>
                  <a:t>), and effect of the interactions between perturbations </a:t>
                </a:r>
                <a:r>
                  <a:rPr lang="en-GB" sz="1600" i="1" dirty="0"/>
                  <a:t>A</a:t>
                </a:r>
                <a:r>
                  <a:rPr lang="en-GB" sz="1600" dirty="0"/>
                  <a:t> and </a:t>
                </a:r>
                <a:r>
                  <a:rPr lang="en-GB" sz="1600" i="1" dirty="0"/>
                  <a:t>B </a:t>
                </a:r>
                <a:r>
                  <a:rPr lang="en-GB" sz="1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ΑΒ</m:t>
                    </m:r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ΑΒ</m:t>
                        </m:r>
                      </m:sub>
                    </m:sSub>
                  </m:oMath>
                </a14:m>
                <a:r>
                  <a:rPr lang="en-GB" sz="1600" dirty="0"/>
                  <a:t>)</a:t>
                </a:r>
                <a:r>
                  <a:rPr lang="en-GB" sz="1600" i="1" dirty="0"/>
                  <a:t>.</a:t>
                </a:r>
                <a:endParaRPr lang="en-GB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A18135-F90F-C25F-81C8-C3467C6D3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7" y="4589201"/>
                <a:ext cx="5912927" cy="1815882"/>
              </a:xfrm>
              <a:prstGeom prst="rect">
                <a:avLst/>
              </a:prstGeom>
              <a:blipFill>
                <a:blip r:embed="rId4"/>
                <a:stretch>
                  <a:fillRect l="-644" t="-694" r="-644" b="-277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8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0ECA-230D-6421-A655-5064C485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EB9F-C465-F7E1-F66B-F7909BF2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_tradnl" sz="3600" b="1">
                <a:latin typeface="+mn-lt"/>
              </a:rPr>
              <a:t>Experimental Validation: BMDC Response to LPS </a:t>
            </a:r>
          </a:p>
        </p:txBody>
      </p:sp>
    </p:spTree>
    <p:extLst>
      <p:ext uri="{BB962C8B-B14F-4D97-AF65-F5344CB8AC3E}">
        <p14:creationId xmlns:p14="http://schemas.microsoft.com/office/powerpoint/2010/main" val="338560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C4D2-5F2E-20B9-A928-11F05727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66F67-5809-6F23-7A71-098B4421654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Experimental design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line drawing of a mouse&#10;&#10;Description automatically generated">
            <a:extLst>
              <a:ext uri="{FF2B5EF4-FFF2-40B4-BE49-F238E27FC236}">
                <a16:creationId xmlns:a16="http://schemas.microsoft.com/office/drawing/2014/main" id="{AC97EFFC-94AA-914F-8A29-E899C3ED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5" y="958342"/>
            <a:ext cx="1104900" cy="673100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9B6DECF-42C3-8F19-D830-36F213A58FB2}"/>
              </a:ext>
            </a:extLst>
          </p:cNvPr>
          <p:cNvCxnSpPr>
            <a:stCxn id="3" idx="2"/>
          </p:cNvCxnSpPr>
          <p:nvPr/>
        </p:nvCxnSpPr>
        <p:spPr>
          <a:xfrm rot="16200000" flipH="1">
            <a:off x="1655662" y="1167474"/>
            <a:ext cx="234950" cy="11628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drawing of a bone with colored circles&#10;&#10;Description automatically generated">
            <a:extLst>
              <a:ext uri="{FF2B5EF4-FFF2-40B4-BE49-F238E27FC236}">
                <a16:creationId xmlns:a16="http://schemas.microsoft.com/office/drawing/2014/main" id="{BDC72E17-A00C-F79D-74E8-0BFDD41F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80" y="1576514"/>
            <a:ext cx="822198" cy="579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BA2365-3EC3-8BA6-5FB9-19BA1E760622}"/>
              </a:ext>
            </a:extLst>
          </p:cNvPr>
          <p:cNvSpPr txBox="1"/>
          <p:nvPr/>
        </p:nvSpPr>
        <p:spPr>
          <a:xfrm>
            <a:off x="216297" y="702246"/>
            <a:ext cx="533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Cas9 transgenic mouse (constitutive expression of Cas9)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A0F7E-E2BD-ADBD-5698-D8D1DE5E15F7}"/>
              </a:ext>
            </a:extLst>
          </p:cNvPr>
          <p:cNvSpPr txBox="1"/>
          <p:nvPr/>
        </p:nvSpPr>
        <p:spPr>
          <a:xfrm>
            <a:off x="1721702" y="1287252"/>
            <a:ext cx="208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Bone marrow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EC896FC-B54E-2489-F1C2-BFEB35034686}"/>
              </a:ext>
            </a:extLst>
          </p:cNvPr>
          <p:cNvSpPr/>
          <p:nvPr/>
        </p:nvSpPr>
        <p:spPr>
          <a:xfrm>
            <a:off x="3176778" y="1765870"/>
            <a:ext cx="43434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E26B7-77A6-1463-1036-BD90CAAAE843}"/>
              </a:ext>
            </a:extLst>
          </p:cNvPr>
          <p:cNvSpPr txBox="1"/>
          <p:nvPr/>
        </p:nvSpPr>
        <p:spPr>
          <a:xfrm>
            <a:off x="2990115" y="1287251"/>
            <a:ext cx="208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BMDCs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32F02-CCDB-3E03-C212-6A2E777F2DEA}"/>
              </a:ext>
            </a:extLst>
          </p:cNvPr>
          <p:cNvCxnSpPr>
            <a:cxnSpLocks/>
          </p:cNvCxnSpPr>
          <p:nvPr/>
        </p:nvCxnSpPr>
        <p:spPr>
          <a:xfrm flipV="1">
            <a:off x="4397231" y="1891361"/>
            <a:ext cx="756703" cy="2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oup of blue circles&#10;&#10;Description automatically generated">
            <a:extLst>
              <a:ext uri="{FF2B5EF4-FFF2-40B4-BE49-F238E27FC236}">
                <a16:creationId xmlns:a16="http://schemas.microsoft.com/office/drawing/2014/main" id="{2C5B29E4-AE44-793E-3B00-72D2D4352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46" y="1645220"/>
            <a:ext cx="457200" cy="469900"/>
          </a:xfrm>
          <a:prstGeom prst="rect">
            <a:avLst/>
          </a:prstGeom>
        </p:spPr>
      </p:pic>
      <p:pic>
        <p:nvPicPr>
          <p:cNvPr id="22" name="Picture 21" descr="A plastic container with a blue cap&#10;&#10;Description automatically generated">
            <a:extLst>
              <a:ext uri="{FF2B5EF4-FFF2-40B4-BE49-F238E27FC236}">
                <a16:creationId xmlns:a16="http://schemas.microsoft.com/office/drawing/2014/main" id="{3E8A94C8-5A58-1A6F-096A-C05D9C1D1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953" y="1576060"/>
            <a:ext cx="726278" cy="618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252380-194A-567C-AAC9-F7F117F2E3D3}"/>
              </a:ext>
            </a:extLst>
          </p:cNvPr>
          <p:cNvSpPr txBox="1"/>
          <p:nvPr/>
        </p:nvSpPr>
        <p:spPr>
          <a:xfrm>
            <a:off x="4390835" y="1056046"/>
            <a:ext cx="208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Day 2</a:t>
            </a:r>
          </a:p>
          <a:p>
            <a:pPr algn="ctr"/>
            <a:r>
              <a:rPr lang="en-GB" sz="1400" dirty="0"/>
              <a:t>BMDCs + sgRNAs</a:t>
            </a:r>
          </a:p>
        </p:txBody>
      </p:sp>
      <p:pic>
        <p:nvPicPr>
          <p:cNvPr id="25" name="Picture 24" descr="A group of black letters in circles&#10;&#10;Description automatically generated">
            <a:extLst>
              <a:ext uri="{FF2B5EF4-FFF2-40B4-BE49-F238E27FC236}">
                <a16:creationId xmlns:a16="http://schemas.microsoft.com/office/drawing/2014/main" id="{E3BC6C90-6E55-B966-8124-C1F5C2091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818" y="2190043"/>
            <a:ext cx="1059251" cy="10920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E98A47-D6A0-A5CA-17B4-030DE7C055A5}"/>
              </a:ext>
            </a:extLst>
          </p:cNvPr>
          <p:cNvSpPr txBox="1"/>
          <p:nvPr/>
        </p:nvSpPr>
        <p:spPr>
          <a:xfrm>
            <a:off x="1391596" y="2474438"/>
            <a:ext cx="2748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Lentiviral pool targeting 24 TFs (67 sgRNAs)</a:t>
            </a:r>
          </a:p>
        </p:txBody>
      </p:sp>
      <p:pic>
        <p:nvPicPr>
          <p:cNvPr id="29" name="Picture 28" descr="A plastic container with a blue cap&#10;&#10;Description automatically generated">
            <a:extLst>
              <a:ext uri="{FF2B5EF4-FFF2-40B4-BE49-F238E27FC236}">
                <a16:creationId xmlns:a16="http://schemas.microsoft.com/office/drawing/2014/main" id="{592A6905-45E9-7A3B-4417-019BEA6F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841" y="1576060"/>
            <a:ext cx="726278" cy="618681"/>
          </a:xfrm>
          <a:prstGeom prst="rect">
            <a:avLst/>
          </a:prstGeom>
        </p:spPr>
      </p:pic>
      <p:sp>
        <p:nvSpPr>
          <p:cNvPr id="27" name="Bent Up Arrow 26">
            <a:extLst>
              <a:ext uri="{FF2B5EF4-FFF2-40B4-BE49-F238E27FC236}">
                <a16:creationId xmlns:a16="http://schemas.microsoft.com/office/drawing/2014/main" id="{471B870D-D335-3D14-C355-85647C27A612}"/>
              </a:ext>
            </a:extLst>
          </p:cNvPr>
          <p:cNvSpPr/>
          <p:nvPr/>
        </p:nvSpPr>
        <p:spPr>
          <a:xfrm>
            <a:off x="5078069" y="2156270"/>
            <a:ext cx="625501" cy="611634"/>
          </a:xfrm>
          <a:prstGeom prst="bentUpArrow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EBB10C-36E8-4F40-2975-062BADBFF4C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956026" y="1880170"/>
            <a:ext cx="1103220" cy="1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A29D88-540A-DB6A-0CE3-277A9E4FEB7C}"/>
              </a:ext>
            </a:extLst>
          </p:cNvPr>
          <p:cNvSpPr txBox="1"/>
          <p:nvPr/>
        </p:nvSpPr>
        <p:spPr>
          <a:xfrm>
            <a:off x="6046380" y="1052840"/>
            <a:ext cx="248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Selection of transduced cells </a:t>
            </a:r>
          </a:p>
          <a:p>
            <a:pPr algn="ctr"/>
            <a:r>
              <a:rPr lang="en-GB" sz="1400" dirty="0"/>
              <a:t>(antibiotic/BFP)</a:t>
            </a:r>
          </a:p>
        </p:txBody>
      </p:sp>
      <p:pic>
        <p:nvPicPr>
          <p:cNvPr id="33" name="Picture 32" descr="A group of blue circles&#10;&#10;Description automatically generated">
            <a:extLst>
              <a:ext uri="{FF2B5EF4-FFF2-40B4-BE49-F238E27FC236}">
                <a16:creationId xmlns:a16="http://schemas.microsoft.com/office/drawing/2014/main" id="{D2B65FE8-31E3-A0E9-B61C-584D0F6C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88" y="1645220"/>
            <a:ext cx="457200" cy="469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5BBE1E-88F7-04F9-A85E-6AAB2C5F98E8}"/>
              </a:ext>
            </a:extLst>
          </p:cNvPr>
          <p:cNvSpPr txBox="1"/>
          <p:nvPr/>
        </p:nvSpPr>
        <p:spPr>
          <a:xfrm>
            <a:off x="8529311" y="1068373"/>
            <a:ext cx="208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Day 9</a:t>
            </a:r>
          </a:p>
          <a:p>
            <a:pPr algn="ctr"/>
            <a:r>
              <a:rPr lang="en-GB" sz="1400" dirty="0"/>
              <a:t>BMDCs + sgRNAs + LPS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8F142D-CA83-91C6-7334-F0173BA4AC18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7516446" y="1880170"/>
            <a:ext cx="1828242" cy="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Bent Up Arrow 37">
            <a:extLst>
              <a:ext uri="{FF2B5EF4-FFF2-40B4-BE49-F238E27FC236}">
                <a16:creationId xmlns:a16="http://schemas.microsoft.com/office/drawing/2014/main" id="{C8108822-9B91-1C4D-CF7D-382A7A5888FC}"/>
              </a:ext>
            </a:extLst>
          </p:cNvPr>
          <p:cNvSpPr/>
          <p:nvPr/>
        </p:nvSpPr>
        <p:spPr>
          <a:xfrm rot="5400000">
            <a:off x="9684394" y="2057641"/>
            <a:ext cx="389421" cy="611634"/>
          </a:xfrm>
          <a:prstGeom prst="bentUpArrow">
            <a:avLst>
              <a:gd name="adj1" fmla="val 2575"/>
              <a:gd name="adj2" fmla="val 25000"/>
              <a:gd name="adj3" fmla="val 19393"/>
            </a:avLst>
          </a:prstGeom>
          <a:solidFill>
            <a:schemeClr val="tx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Bent Up Arrow 38">
            <a:extLst>
              <a:ext uri="{FF2B5EF4-FFF2-40B4-BE49-F238E27FC236}">
                <a16:creationId xmlns:a16="http://schemas.microsoft.com/office/drawing/2014/main" id="{0DD51026-6EEF-8A3E-50C3-D6EF3301E667}"/>
              </a:ext>
            </a:extLst>
          </p:cNvPr>
          <p:cNvSpPr/>
          <p:nvPr/>
        </p:nvSpPr>
        <p:spPr>
          <a:xfrm rot="5400000">
            <a:off x="9684394" y="2462087"/>
            <a:ext cx="389421" cy="611634"/>
          </a:xfrm>
          <a:prstGeom prst="bentUpArrow">
            <a:avLst>
              <a:gd name="adj1" fmla="val 2575"/>
              <a:gd name="adj2" fmla="val 25000"/>
              <a:gd name="adj3" fmla="val 19393"/>
            </a:avLst>
          </a:prstGeom>
          <a:solidFill>
            <a:schemeClr val="tx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7DB1C9-E119-D87B-BC04-9470BEE02A2E}"/>
              </a:ext>
            </a:extLst>
          </p:cNvPr>
          <p:cNvSpPr txBox="1"/>
          <p:nvPr/>
        </p:nvSpPr>
        <p:spPr>
          <a:xfrm>
            <a:off x="9573287" y="2190043"/>
            <a:ext cx="19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0 hr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AFA95-381D-421D-F5F3-350BB60685BD}"/>
              </a:ext>
            </a:extLst>
          </p:cNvPr>
          <p:cNvSpPr txBox="1"/>
          <p:nvPr/>
        </p:nvSpPr>
        <p:spPr>
          <a:xfrm>
            <a:off x="9573286" y="2608605"/>
            <a:ext cx="19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 hr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3273F2D-7D96-08AE-CB7B-7B1584996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718" y="1994064"/>
            <a:ext cx="1517487" cy="13763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4FA6791-7AAB-7235-17D6-B0A0B8C4822B}"/>
              </a:ext>
            </a:extLst>
          </p:cNvPr>
          <p:cNvSpPr txBox="1"/>
          <p:nvPr/>
        </p:nvSpPr>
        <p:spPr>
          <a:xfrm>
            <a:off x="10428800" y="3282054"/>
            <a:ext cx="137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scRNA-seq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785AA51-0661-5F95-7060-9CBBB5F88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17" y="3791542"/>
            <a:ext cx="3352158" cy="296989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4B6B3FE-8195-CAFE-D4D5-644CFA33635A}"/>
              </a:ext>
            </a:extLst>
          </p:cNvPr>
          <p:cNvSpPr txBox="1"/>
          <p:nvPr/>
        </p:nvSpPr>
        <p:spPr>
          <a:xfrm>
            <a:off x="147717" y="3419213"/>
            <a:ext cx="640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TLR4/LPS signal transduction pathway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08D402-02B0-6DD2-65EC-3A582FA3016C}"/>
              </a:ext>
            </a:extLst>
          </p:cNvPr>
          <p:cNvSpPr txBox="1"/>
          <p:nvPr/>
        </p:nvSpPr>
        <p:spPr>
          <a:xfrm>
            <a:off x="3875916" y="4860247"/>
            <a:ext cx="444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BMDCs are a well-studied dendritic cell model that express TLR4 and produce a strong, heterogeneous transcriptional response to LPS.</a:t>
            </a:r>
          </a:p>
        </p:txBody>
      </p:sp>
      <p:pic>
        <p:nvPicPr>
          <p:cNvPr id="49" name="Picture 48" descr="A blue and white syringe with a needle&#10;&#10;Description automatically generated">
            <a:extLst>
              <a:ext uri="{FF2B5EF4-FFF2-40B4-BE49-F238E27FC236}">
                <a16:creationId xmlns:a16="http://schemas.microsoft.com/office/drawing/2014/main" id="{5059831C-B233-4436-D2AD-808356EC1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310570" y="1990941"/>
            <a:ext cx="1066800" cy="10541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0FF0D7F-6715-6996-6D2B-55E535A82DFC}"/>
              </a:ext>
            </a:extLst>
          </p:cNvPr>
          <p:cNvGrpSpPr/>
          <p:nvPr/>
        </p:nvGrpSpPr>
        <p:grpSpPr>
          <a:xfrm>
            <a:off x="7772879" y="1972531"/>
            <a:ext cx="982567" cy="2259904"/>
            <a:chOff x="7772879" y="1972531"/>
            <a:chExt cx="982567" cy="225990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D08226D-7429-BBE1-98AF-D96EB8FA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2879" y="1972531"/>
              <a:ext cx="982567" cy="225990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20B152-B3BE-A1A5-83C4-BC926CE20B16}"/>
                </a:ext>
              </a:extLst>
            </p:cNvPr>
            <p:cNvSpPr/>
            <p:nvPr/>
          </p:nvSpPr>
          <p:spPr>
            <a:xfrm>
              <a:off x="8268366" y="3030973"/>
              <a:ext cx="480288" cy="1107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847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08B4-DA15-847B-EAB1-0926B1B12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9F38DD-22B1-07A2-9576-7DC7CB82D35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Mode of action of transcription factors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different types of water&#10;&#10;Description automatically generated">
            <a:extLst>
              <a:ext uri="{FF2B5EF4-FFF2-40B4-BE49-F238E27FC236}">
                <a16:creationId xmlns:a16="http://schemas.microsoft.com/office/drawing/2014/main" id="{ECFDE582-BC48-A144-D8F3-D7187D79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547" y="1469701"/>
            <a:ext cx="4000500" cy="3263900"/>
          </a:xfrm>
          <a:prstGeom prst="rect">
            <a:avLst/>
          </a:prstGeom>
        </p:spPr>
      </p:pic>
      <p:pic>
        <p:nvPicPr>
          <p:cNvPr id="4" name="Picture 3" descr="A diagram of a protein structure&#10;&#10;Description automatically generated">
            <a:extLst>
              <a:ext uri="{FF2B5EF4-FFF2-40B4-BE49-F238E27FC236}">
                <a16:creationId xmlns:a16="http://schemas.microsoft.com/office/drawing/2014/main" id="{47EBBF21-D01F-EF4F-B577-436272F8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142353"/>
            <a:ext cx="6659731" cy="3918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7556E7-20B0-D15E-1FAF-D173A0B347E2}"/>
              </a:ext>
            </a:extLst>
          </p:cNvPr>
          <p:cNvSpPr txBox="1"/>
          <p:nvPr/>
        </p:nvSpPr>
        <p:spPr>
          <a:xfrm>
            <a:off x="784431" y="5042118"/>
            <a:ext cx="6366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Transcription factors recognize and bind to specific sequences in promoters (close to the transcription start site) or enhancers/silencers (can be far away). </a:t>
            </a:r>
          </a:p>
          <a:p>
            <a:pPr algn="just"/>
            <a:r>
              <a:rPr lang="en-GB" sz="1600" dirty="0"/>
              <a:t>They recruit cofactors that either open or close chromatin, which in turn controls whether RNA polymerase II can initiate transcription. </a:t>
            </a:r>
          </a:p>
          <a:p>
            <a:pPr algn="just"/>
            <a:r>
              <a:rPr lang="en-GB" sz="1600" dirty="0"/>
              <a:t>The interplay of multiple transcription factors at promoters and enhancers/silencers fine-tunes gene expression in response to signals.</a:t>
            </a:r>
          </a:p>
        </p:txBody>
      </p:sp>
    </p:spTree>
    <p:extLst>
      <p:ext uri="{BB962C8B-B14F-4D97-AF65-F5344CB8AC3E}">
        <p14:creationId xmlns:p14="http://schemas.microsoft.com/office/powerpoint/2010/main" val="244315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C9FD-5846-ACEE-5228-53915F6E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98EF46-AEDF-6589-7DA6-B8618E466C2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Controls before data analysis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cell state&#10;&#10;Description automatically generated">
            <a:extLst>
              <a:ext uri="{FF2B5EF4-FFF2-40B4-BE49-F238E27FC236}">
                <a16:creationId xmlns:a16="http://schemas.microsoft.com/office/drawing/2014/main" id="{09BCE9BD-25D3-A404-E687-66469199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15200"/>
            <a:ext cx="5420463" cy="4827600"/>
          </a:xfrm>
          <a:prstGeom prst="rect">
            <a:avLst/>
          </a:prstGeom>
        </p:spPr>
      </p:pic>
      <p:pic>
        <p:nvPicPr>
          <p:cNvPr id="5" name="Picture 4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958B4CE4-6F2A-B334-8A96-EFF1452F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015200"/>
            <a:ext cx="5598160" cy="482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BFDCCD-C9A8-7331-F8B8-BF48AB0AC591}"/>
              </a:ext>
            </a:extLst>
          </p:cNvPr>
          <p:cNvCxnSpPr>
            <a:cxnSpLocks/>
          </p:cNvCxnSpPr>
          <p:nvPr/>
        </p:nvCxnSpPr>
        <p:spPr>
          <a:xfrm flipV="1">
            <a:off x="899886" y="5152571"/>
            <a:ext cx="0" cy="566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20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A28C4-E9D7-D1A4-65F6-07CF9362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D7AC36-C6B5-2E38-4896-4BF069FFFC2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Finding 1: Transcription factor modules and gene programs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2" name="Picture 1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49C2A22E-F24E-114C-900D-5F8A321C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5598160" cy="4826000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43B04653-BC14-80DC-2BAE-1860134B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5999"/>
            <a:ext cx="5249158" cy="48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3D29-A1D4-2194-1D84-6C9E541DC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E5E481-2B46-625A-7B3F-F147D2414DF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Finding 2: Seven distinct BDMC cell states under LPS stimulation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cell state&#10;&#10;Description automatically generated">
            <a:extLst>
              <a:ext uri="{FF2B5EF4-FFF2-40B4-BE49-F238E27FC236}">
                <a16:creationId xmlns:a16="http://schemas.microsoft.com/office/drawing/2014/main" id="{E996A489-00EF-BDA3-32B6-C0C1C7FA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8" y="1015200"/>
            <a:ext cx="11778263" cy="48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AE96-2CB5-44D7-F1DD-EF486826B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EBF47-20D3-6F0E-F0CF-B4D7B7CE97D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Presentation Outline</a:t>
            </a:r>
            <a:endParaRPr lang="en-GB" sz="11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C27B0-D88A-01BB-E58F-DA6611797897}"/>
              </a:ext>
            </a:extLst>
          </p:cNvPr>
          <p:cNvSpPr txBox="1"/>
          <p:nvPr/>
        </p:nvSpPr>
        <p:spPr>
          <a:xfrm>
            <a:off x="0" y="635836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sz="1600" dirty="0"/>
              <a:t>Introduction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Genetic screens before Perturb-seq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CRISPR-Cas9 tool mechanism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1600" dirty="0"/>
              <a:t>Perturb-seq Experimental Design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Scalable single-cell RNA profiling of pooled genetic screens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CRISPR plasmid design for perturbation identification at the single-cell resolution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Effects of sgRNAs on target gene expression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1600" dirty="0"/>
              <a:t>The MIMOSCA Modelling Framework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How to estimate the impact of perturbations on gene expression?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What is a covariate? Which covariates are included in MIMOSCA?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Incorporating genetic interactions into the model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1600" dirty="0"/>
              <a:t>Experimental Validation: BMDC Response to LPS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Experimental design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Mode of action of transcription factors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Controls before data analysis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Findings: Transcription factor modules and gene programs; Seven distinct BMDC cell states under LPS stimulation; Complex transcription factor circuits and interactions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1600" dirty="0"/>
              <a:t>Discussion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Advantages and limitations of Perturb-seq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Potential improvements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How could you use this kind of approach in your own research project?</a:t>
            </a:r>
          </a:p>
        </p:txBody>
      </p:sp>
    </p:spTree>
    <p:extLst>
      <p:ext uri="{BB962C8B-B14F-4D97-AF65-F5344CB8AC3E}">
        <p14:creationId xmlns:p14="http://schemas.microsoft.com/office/powerpoint/2010/main" val="270594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BA0D-03A9-F509-3D76-A0F633FA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E1CD28-7D32-B47A-3A8E-67E5CD68DB6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Finding 3: Complex transcription factor circuits and interactions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61B203-22BE-10B0-5881-958BE5DE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98" y="482433"/>
            <a:ext cx="7603340" cy="5893133"/>
          </a:xfrm>
          <a:prstGeom prst="rect">
            <a:avLst/>
          </a:prstGeom>
        </p:spPr>
      </p:pic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316FA84-CADF-0008-C70F-6DF51853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50"/>
            <a:ext cx="4413598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AEBA-D7B9-0D02-CEB1-1BC7BD9B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63FB-E056-68E0-9811-BC572513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_tradnl" sz="3600" b="1" dirty="0">
                <a:latin typeface="+mn-lt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55991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51CD-F087-7813-3535-BC6F71CD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F4F1A3-A735-DA3B-FA50-B115ED8032F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Advantages and limitations of Perturb-seq</a:t>
            </a:r>
            <a:endParaRPr lang="en-GB" sz="1100" b="1" dirty="0">
              <a:solidFill>
                <a:srgbClr val="7030A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FEC464-731F-83BA-1F2C-18F1D7878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24766"/>
              </p:ext>
            </p:extLst>
          </p:nvPr>
        </p:nvGraphicFramePr>
        <p:xfrm>
          <a:off x="843063" y="1323070"/>
          <a:ext cx="10505874" cy="461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2937">
                  <a:extLst>
                    <a:ext uri="{9D8B030D-6E8A-4147-A177-3AD203B41FA5}">
                      <a16:colId xmlns:a16="http://schemas.microsoft.com/office/drawing/2014/main" val="3853120416"/>
                    </a:ext>
                  </a:extLst>
                </a:gridCol>
                <a:gridCol w="5252937">
                  <a:extLst>
                    <a:ext uri="{9D8B030D-6E8A-4147-A177-3AD203B41FA5}">
                      <a16:colId xmlns:a16="http://schemas.microsoft.com/office/drawing/2014/main" val="1214986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Advantages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2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High-throughput functional genomics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High cost and technical complexity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89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Single-cell resolution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Limited scale compared to pure CRISPR screens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5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Unbiased readout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Noise and dropout in </a:t>
                      </a:r>
                      <a:r>
                        <a:rPr lang="en-GB" b="0" dirty="0" err="1">
                          <a:solidFill>
                            <a:schemeClr val="tx1"/>
                          </a:solidFill>
                        </a:rPr>
                        <a:t>scRNA</a:t>
                      </a: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-seq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87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Rich functional insights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Detection of perturbations is probabilistic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06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Pooled experimental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Indirect readouts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2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Compatibility with different CRISPR modalities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Analysis complexity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38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41226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736B2C-0E2E-AE70-C4E1-899BDE23B230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6096000" y="1323070"/>
            <a:ext cx="0" cy="445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91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2FE75-7EBC-407A-559C-8F13A4F4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535844-7083-65ED-4F55-9FD92D86F21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Potential improvements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CE8103FF-3A08-63D8-EA3F-F165BD62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27" y="2032709"/>
            <a:ext cx="10260745" cy="27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AF1A-F4CF-2E01-D205-4FEB2C1B0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9BC3D3-5C3C-7E16-27A8-FDFEB701EE7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How could you use this kind of approach in your own research project?</a:t>
            </a:r>
            <a:endParaRPr lang="en-GB" sz="11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D48EC-B3BD-758A-8CA7-BAB0F348F7FA}"/>
              </a:ext>
            </a:extLst>
          </p:cNvPr>
          <p:cNvSpPr txBox="1"/>
          <p:nvPr/>
        </p:nvSpPr>
        <p:spPr>
          <a:xfrm>
            <a:off x="0" y="141960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Let’s take 5 minutes and think about how single cell RNA profiling of pooled genetic screens could help you in your research project.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2BD7424C-8B7A-8D11-FD7C-DD89D2D68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1" y="2716105"/>
            <a:ext cx="4376057" cy="29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9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A81E-5CC6-3C9B-241B-B34E160A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7D6D-1FF2-C3B2-4A00-E40807EE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_tradnl" sz="3600" b="1" dirty="0">
                <a:latin typeface="+mn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160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D7E91-3639-916A-92F4-5FCF561C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6DCE7B-2A31-C496-B0D0-0A7F37E8092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Genetic screens before Perturb-seq</a:t>
            </a:r>
            <a:endParaRPr lang="en-GB" sz="1100" b="1" dirty="0">
              <a:solidFill>
                <a:srgbClr val="7030A0"/>
              </a:solidFill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3A3BDC02-D44C-D924-B252-1CECD81EEFB8}"/>
              </a:ext>
            </a:extLst>
          </p:cNvPr>
          <p:cNvSpPr/>
          <p:nvPr/>
        </p:nvSpPr>
        <p:spPr>
          <a:xfrm>
            <a:off x="1001486" y="5820225"/>
            <a:ext cx="10130971" cy="653143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s-ES_tradnl" b="1" dirty="0">
                <a:solidFill>
                  <a:srgbClr val="7030A0"/>
                </a:solidFill>
              </a:rPr>
              <a:t>Readout content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E7CF560-D076-FC48-0553-0E496A6AD34C}"/>
              </a:ext>
            </a:extLst>
          </p:cNvPr>
          <p:cNvSpPr/>
          <p:nvPr/>
        </p:nvSpPr>
        <p:spPr>
          <a:xfrm rot="10800000">
            <a:off x="1001486" y="5754913"/>
            <a:ext cx="10130971" cy="653143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endParaRPr lang="es-ES_trad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F854C-3206-2D61-2D3C-B6C5FA10E136}"/>
              </a:ext>
            </a:extLst>
          </p:cNvPr>
          <p:cNvSpPr txBox="1"/>
          <p:nvPr/>
        </p:nvSpPr>
        <p:spPr>
          <a:xfrm>
            <a:off x="9025467" y="5896819"/>
            <a:ext cx="140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7030A0"/>
                </a:solidFill>
              </a:rPr>
              <a:t>Throughput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CE1BB1-0A42-4667-D452-9A1E373846AD}"/>
              </a:ext>
            </a:extLst>
          </p:cNvPr>
          <p:cNvCxnSpPr/>
          <p:nvPr/>
        </p:nvCxnSpPr>
        <p:spPr>
          <a:xfrm flipV="1">
            <a:off x="6096000" y="812800"/>
            <a:ext cx="0" cy="479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0D40C1-74FE-96D6-7EFD-1F7B8B4F921B}"/>
              </a:ext>
            </a:extLst>
          </p:cNvPr>
          <p:cNvSpPr txBox="1"/>
          <p:nvPr/>
        </p:nvSpPr>
        <p:spPr>
          <a:xfrm>
            <a:off x="2057402" y="848267"/>
            <a:ext cx="221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Arrayed screens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C3734-6BA1-BCEA-BB91-58264DC99670}"/>
              </a:ext>
            </a:extLst>
          </p:cNvPr>
          <p:cNvSpPr txBox="1"/>
          <p:nvPr/>
        </p:nvSpPr>
        <p:spPr>
          <a:xfrm>
            <a:off x="7916336" y="848267"/>
            <a:ext cx="221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Pooled screens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7B7F4-2768-F0F6-AF96-6E36BD8B0F34}"/>
              </a:ext>
            </a:extLst>
          </p:cNvPr>
          <p:cNvSpPr txBox="1"/>
          <p:nvPr/>
        </p:nvSpPr>
        <p:spPr>
          <a:xfrm>
            <a:off x="1001486" y="1253072"/>
            <a:ext cx="5094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Each gene perturbation (KD, KO</a:t>
            </a:r>
            <a:r>
              <a:rPr lang="en-GB" sz="1600"/>
              <a:t>, overexpression) </a:t>
            </a:r>
            <a:r>
              <a:rPr lang="en-GB" sz="1600" dirty="0"/>
              <a:t>is tested individually. Cell phenotype is then measured for that specific perturbation.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760B0-0E48-F6E9-4E57-6F03B2B48761}"/>
              </a:ext>
            </a:extLst>
          </p:cNvPr>
          <p:cNvSpPr txBox="1"/>
          <p:nvPr/>
        </p:nvSpPr>
        <p:spPr>
          <a:xfrm>
            <a:off x="6096000" y="1253072"/>
            <a:ext cx="5094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All perturbations are introduced together into a single population of cells, with each cell randomly receiving one perturbation linked to a DNA barcode. After selecting cells based on a simple phenotype of interest (such as surface marker expression, drug resistance, or proliferation), the barcodes are sequenced to identify which perturbations are enriched or depleted.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88CE8E-1C13-A1C4-48AF-7DC4D98DEA60}"/>
              </a:ext>
            </a:extLst>
          </p:cNvPr>
          <p:cNvSpPr txBox="1"/>
          <p:nvPr/>
        </p:nvSpPr>
        <p:spPr>
          <a:xfrm>
            <a:off x="454318" y="3296349"/>
            <a:ext cx="100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/>
              <a:t>5.000-20.000 cells/well</a:t>
            </a:r>
          </a:p>
        </p:txBody>
      </p:sp>
      <p:pic>
        <p:nvPicPr>
          <p:cNvPr id="33" name="Picture 32" descr="A close-up of a diagram&#10;&#10;Description automatically generated">
            <a:extLst>
              <a:ext uri="{FF2B5EF4-FFF2-40B4-BE49-F238E27FC236}">
                <a16:creationId xmlns:a16="http://schemas.microsoft.com/office/drawing/2014/main" id="{0E2E1139-35CE-BF15-1B9E-D807CCF6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2186632"/>
            <a:ext cx="2209800" cy="223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D379FF-8858-3C03-27FE-EFB19D5299B1}"/>
              </a:ext>
            </a:extLst>
          </p:cNvPr>
          <p:cNvSpPr txBox="1"/>
          <p:nvPr/>
        </p:nvSpPr>
        <p:spPr>
          <a:xfrm>
            <a:off x="1586312" y="233029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7692F-11D9-1384-EA62-A51195E96C0D}"/>
              </a:ext>
            </a:extLst>
          </p:cNvPr>
          <p:cNvSpPr txBox="1"/>
          <p:nvPr/>
        </p:nvSpPr>
        <p:spPr>
          <a:xfrm>
            <a:off x="2082364" y="233029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F4F2E-C0D9-F0C3-0DED-B0D830B12E49}"/>
              </a:ext>
            </a:extLst>
          </p:cNvPr>
          <p:cNvSpPr txBox="1"/>
          <p:nvPr/>
        </p:nvSpPr>
        <p:spPr>
          <a:xfrm>
            <a:off x="2567530" y="2330289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0A925-30AA-B758-F093-5678D74C30DC}"/>
              </a:ext>
            </a:extLst>
          </p:cNvPr>
          <p:cNvSpPr txBox="1"/>
          <p:nvPr/>
        </p:nvSpPr>
        <p:spPr>
          <a:xfrm>
            <a:off x="1586312" y="4024738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467E18-997B-2D74-7AED-71FE669228BE}"/>
              </a:ext>
            </a:extLst>
          </p:cNvPr>
          <p:cNvSpPr txBox="1"/>
          <p:nvPr/>
        </p:nvSpPr>
        <p:spPr>
          <a:xfrm>
            <a:off x="2082364" y="4024738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D4E0E-7121-DAF9-9B4A-0DB06B2647BF}"/>
              </a:ext>
            </a:extLst>
          </p:cNvPr>
          <p:cNvSpPr txBox="1"/>
          <p:nvPr/>
        </p:nvSpPr>
        <p:spPr>
          <a:xfrm>
            <a:off x="2567530" y="4024738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6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12EBD37-2AB2-C59F-0522-755E17871D40}"/>
              </a:ext>
            </a:extLst>
          </p:cNvPr>
          <p:cNvSpPr/>
          <p:nvPr/>
        </p:nvSpPr>
        <p:spPr>
          <a:xfrm rot="14435251">
            <a:off x="1570389" y="2992448"/>
            <a:ext cx="107411" cy="7027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1C0B0E-EF50-A88F-2E0D-9E71E7CD2141}"/>
              </a:ext>
            </a:extLst>
          </p:cNvPr>
          <p:cNvCxnSpPr>
            <a:cxnSpLocks/>
          </p:cNvCxnSpPr>
          <p:nvPr/>
        </p:nvCxnSpPr>
        <p:spPr>
          <a:xfrm>
            <a:off x="1763486" y="2576510"/>
            <a:ext cx="230256" cy="5479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344D22-3B29-3841-DCDC-9E6D0C77E65F}"/>
              </a:ext>
            </a:extLst>
          </p:cNvPr>
          <p:cNvCxnSpPr>
            <a:cxnSpLocks/>
          </p:cNvCxnSpPr>
          <p:nvPr/>
        </p:nvCxnSpPr>
        <p:spPr>
          <a:xfrm>
            <a:off x="2260363" y="2572245"/>
            <a:ext cx="230256" cy="5479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0FDE89-C318-0B3C-791E-18EE2CD3B684}"/>
              </a:ext>
            </a:extLst>
          </p:cNvPr>
          <p:cNvCxnSpPr>
            <a:cxnSpLocks/>
          </p:cNvCxnSpPr>
          <p:nvPr/>
        </p:nvCxnSpPr>
        <p:spPr>
          <a:xfrm>
            <a:off x="2758071" y="2572245"/>
            <a:ext cx="230256" cy="54796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B18BFA-E87D-EE69-B2FA-FE771C120120}"/>
              </a:ext>
            </a:extLst>
          </p:cNvPr>
          <p:cNvCxnSpPr>
            <a:cxnSpLocks/>
          </p:cNvCxnSpPr>
          <p:nvPr/>
        </p:nvCxnSpPr>
        <p:spPr>
          <a:xfrm flipV="1">
            <a:off x="1779834" y="3514354"/>
            <a:ext cx="213908" cy="4826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4A32BC-1CAC-E470-4C6F-5882401B58E4}"/>
              </a:ext>
            </a:extLst>
          </p:cNvPr>
          <p:cNvCxnSpPr>
            <a:cxnSpLocks/>
          </p:cNvCxnSpPr>
          <p:nvPr/>
        </p:nvCxnSpPr>
        <p:spPr>
          <a:xfrm flipV="1">
            <a:off x="2280576" y="3514354"/>
            <a:ext cx="213908" cy="4826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028C08-29A9-3029-FE49-716D3F473566}"/>
              </a:ext>
            </a:extLst>
          </p:cNvPr>
          <p:cNvCxnSpPr>
            <a:cxnSpLocks/>
          </p:cNvCxnSpPr>
          <p:nvPr/>
        </p:nvCxnSpPr>
        <p:spPr>
          <a:xfrm flipV="1">
            <a:off x="2780177" y="3518017"/>
            <a:ext cx="213908" cy="48262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ight Brace 49">
            <a:extLst>
              <a:ext uri="{FF2B5EF4-FFF2-40B4-BE49-F238E27FC236}">
                <a16:creationId xmlns:a16="http://schemas.microsoft.com/office/drawing/2014/main" id="{572FE885-2A5E-42D1-A63B-517F44D8D236}"/>
              </a:ext>
            </a:extLst>
          </p:cNvPr>
          <p:cNvSpPr/>
          <p:nvPr/>
        </p:nvSpPr>
        <p:spPr>
          <a:xfrm>
            <a:off x="3474720" y="2704699"/>
            <a:ext cx="231006" cy="11935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DE9CE8E4-11B2-6080-DCF9-9CE7FAC97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332" y="2186632"/>
            <a:ext cx="959929" cy="9599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94FE8BE-9F11-6935-D6BC-66C087A2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718" y="3256694"/>
            <a:ext cx="902764" cy="902764"/>
          </a:xfrm>
          <a:prstGeom prst="rect">
            <a:avLst/>
          </a:prstGeom>
        </p:spPr>
      </p:pic>
      <p:pic>
        <p:nvPicPr>
          <p:cNvPr id="55" name="Picture 5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45B0F7DD-E861-0B04-BA0D-936CB357D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425" y="2473353"/>
            <a:ext cx="1160037" cy="14673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336814-4A6C-B4D8-C19E-8C32D99D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93" y="3405245"/>
            <a:ext cx="902764" cy="902764"/>
          </a:xfrm>
          <a:prstGeom prst="rect">
            <a:avLst/>
          </a:prstGeom>
        </p:spPr>
      </p:pic>
      <p:pic>
        <p:nvPicPr>
          <p:cNvPr id="58" name="Picture 57" descr="A group of colorful circles&#10;&#10;Description automatically generated">
            <a:extLst>
              <a:ext uri="{FF2B5EF4-FFF2-40B4-BE49-F238E27FC236}">
                <a16:creationId xmlns:a16="http://schemas.microsoft.com/office/drawing/2014/main" id="{37D41648-4649-2394-E03B-33403828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470" y="3216999"/>
            <a:ext cx="1438751" cy="88259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DC0FE16-29FF-4D19-BFE0-8615DDE08BB6}"/>
              </a:ext>
            </a:extLst>
          </p:cNvPr>
          <p:cNvSpPr txBox="1"/>
          <p:nvPr/>
        </p:nvSpPr>
        <p:spPr>
          <a:xfrm>
            <a:off x="6407734" y="3361215"/>
            <a:ext cx="193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D1626F-890B-F90D-57BA-9D06989E418B}"/>
              </a:ext>
            </a:extLst>
          </p:cNvPr>
          <p:cNvSpPr txBox="1"/>
          <p:nvPr/>
        </p:nvSpPr>
        <p:spPr>
          <a:xfrm>
            <a:off x="6875165" y="3366968"/>
            <a:ext cx="193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4BBE9F-78ED-17FC-BED6-2B76F066C1D8}"/>
              </a:ext>
            </a:extLst>
          </p:cNvPr>
          <p:cNvSpPr txBox="1"/>
          <p:nvPr/>
        </p:nvSpPr>
        <p:spPr>
          <a:xfrm>
            <a:off x="7342904" y="3361215"/>
            <a:ext cx="193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3FFD8B-36DF-A1B1-B741-E6B1415FFBE2}"/>
              </a:ext>
            </a:extLst>
          </p:cNvPr>
          <p:cNvSpPr txBox="1"/>
          <p:nvPr/>
        </p:nvSpPr>
        <p:spPr>
          <a:xfrm>
            <a:off x="6885104" y="3733517"/>
            <a:ext cx="193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FBFC6C-72CE-118D-7063-1202DF1828CD}"/>
              </a:ext>
            </a:extLst>
          </p:cNvPr>
          <p:cNvSpPr txBox="1"/>
          <p:nvPr/>
        </p:nvSpPr>
        <p:spPr>
          <a:xfrm>
            <a:off x="6407734" y="3733517"/>
            <a:ext cx="193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B085E3-4387-10B1-9045-031BABDB9D1C}"/>
              </a:ext>
            </a:extLst>
          </p:cNvPr>
          <p:cNvSpPr txBox="1"/>
          <p:nvPr/>
        </p:nvSpPr>
        <p:spPr>
          <a:xfrm>
            <a:off x="7360358" y="3733517"/>
            <a:ext cx="169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6</a:t>
            </a:r>
          </a:p>
        </p:txBody>
      </p:sp>
      <p:pic>
        <p:nvPicPr>
          <p:cNvPr id="67" name="Picture 66" descr="A beaker with blue balls inside&#10;&#10;Description automatically generated">
            <a:extLst>
              <a:ext uri="{FF2B5EF4-FFF2-40B4-BE49-F238E27FC236}">
                <a16:creationId xmlns:a16="http://schemas.microsoft.com/office/drawing/2014/main" id="{0C7AD7BC-064B-D2EF-C385-A97F75E99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514" y="4035822"/>
            <a:ext cx="845001" cy="1020501"/>
          </a:xfrm>
          <a:prstGeom prst="rect">
            <a:avLst/>
          </a:prstGeom>
        </p:spPr>
      </p:pic>
      <p:pic>
        <p:nvPicPr>
          <p:cNvPr id="69" name="Picture 68" descr="A beaker filled with blue and red balls&#10;&#10;Description automatically generated">
            <a:extLst>
              <a:ext uri="{FF2B5EF4-FFF2-40B4-BE49-F238E27FC236}">
                <a16:creationId xmlns:a16="http://schemas.microsoft.com/office/drawing/2014/main" id="{B162DB96-8451-B196-FEFE-0FDA9F7A1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206" y="4099594"/>
            <a:ext cx="722284" cy="824494"/>
          </a:xfrm>
          <a:prstGeom prst="rect">
            <a:avLst/>
          </a:prstGeom>
        </p:spPr>
      </p:pic>
      <p:pic>
        <p:nvPicPr>
          <p:cNvPr id="71" name="Picture 70" descr="A syringe and a drop of liquid&#10;&#10;Description automatically generated">
            <a:extLst>
              <a:ext uri="{FF2B5EF4-FFF2-40B4-BE49-F238E27FC236}">
                <a16:creationId xmlns:a16="http://schemas.microsoft.com/office/drawing/2014/main" id="{14D8E2F2-D53C-4DBF-3094-D96B891BF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5928" y="4560878"/>
            <a:ext cx="722273" cy="1178679"/>
          </a:xfrm>
          <a:prstGeom prst="rect">
            <a:avLst/>
          </a:prstGeom>
        </p:spPr>
      </p:pic>
      <p:pic>
        <p:nvPicPr>
          <p:cNvPr id="72" name="Picture 71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DCFF8F97-86FD-89A5-C83F-CF0A1F215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45" y="3031762"/>
            <a:ext cx="1160037" cy="1467397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F38AD3E-0291-BC06-78BB-6DBE946E9E5E}"/>
              </a:ext>
            </a:extLst>
          </p:cNvPr>
          <p:cNvCxnSpPr>
            <a:cxnSpLocks/>
          </p:cNvCxnSpPr>
          <p:nvPr/>
        </p:nvCxnSpPr>
        <p:spPr>
          <a:xfrm>
            <a:off x="7238021" y="4511841"/>
            <a:ext cx="21445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ACF722A-CC0C-DD1B-6B4D-DCA2C04E4B5E}"/>
              </a:ext>
            </a:extLst>
          </p:cNvPr>
          <p:cNvSpPr txBox="1"/>
          <p:nvPr/>
        </p:nvSpPr>
        <p:spPr>
          <a:xfrm>
            <a:off x="7254804" y="4475689"/>
            <a:ext cx="2144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/>
              <a:t>Selection of cells</a:t>
            </a:r>
          </a:p>
        </p:txBody>
      </p:sp>
      <p:sp>
        <p:nvSpPr>
          <p:cNvPr id="81" name="Right Brace 80">
            <a:extLst>
              <a:ext uri="{FF2B5EF4-FFF2-40B4-BE49-F238E27FC236}">
                <a16:creationId xmlns:a16="http://schemas.microsoft.com/office/drawing/2014/main" id="{2686208F-6C84-26CC-C20D-DE2F63C29948}"/>
              </a:ext>
            </a:extLst>
          </p:cNvPr>
          <p:cNvSpPr/>
          <p:nvPr/>
        </p:nvSpPr>
        <p:spPr>
          <a:xfrm rot="5400000">
            <a:off x="6906397" y="3483130"/>
            <a:ext cx="175968" cy="1257863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2" name="Down Arrow 81">
            <a:extLst>
              <a:ext uri="{FF2B5EF4-FFF2-40B4-BE49-F238E27FC236}">
                <a16:creationId xmlns:a16="http://schemas.microsoft.com/office/drawing/2014/main" id="{A2189C74-DA63-FB3B-31AC-D634FEB88628}"/>
              </a:ext>
            </a:extLst>
          </p:cNvPr>
          <p:cNvSpPr/>
          <p:nvPr/>
        </p:nvSpPr>
        <p:spPr>
          <a:xfrm rot="12342872">
            <a:off x="6660276" y="4725497"/>
            <a:ext cx="213613" cy="3890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FB5852-0E69-E471-C819-41C790B51BAA}"/>
              </a:ext>
            </a:extLst>
          </p:cNvPr>
          <p:cNvSpPr txBox="1"/>
          <p:nvPr/>
        </p:nvSpPr>
        <p:spPr>
          <a:xfrm>
            <a:off x="6049213" y="5139644"/>
            <a:ext cx="1106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Millions of cells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723050-8CFE-0DA2-3068-ACBBB3F57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/>
          <a:stretch/>
        </p:blipFill>
        <p:spPr bwMode="auto">
          <a:xfrm>
            <a:off x="10261600" y="4389241"/>
            <a:ext cx="870857" cy="13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EB09001-BB85-B1E0-F170-F46493CB93A6}"/>
              </a:ext>
            </a:extLst>
          </p:cNvPr>
          <p:cNvCxnSpPr>
            <a:cxnSpLocks/>
          </p:cNvCxnSpPr>
          <p:nvPr/>
        </p:nvCxnSpPr>
        <p:spPr>
          <a:xfrm>
            <a:off x="9916039" y="4511841"/>
            <a:ext cx="2914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F47995-DB14-C338-8C39-58F2BDCF329A}"/>
              </a:ext>
            </a:extLst>
          </p:cNvPr>
          <p:cNvSpPr txBox="1"/>
          <p:nvPr/>
        </p:nvSpPr>
        <p:spPr>
          <a:xfrm rot="16200000">
            <a:off x="9592028" y="4912516"/>
            <a:ext cx="1212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% of cells</a:t>
            </a:r>
          </a:p>
        </p:txBody>
      </p:sp>
    </p:spTree>
    <p:extLst>
      <p:ext uri="{BB962C8B-B14F-4D97-AF65-F5344CB8AC3E}">
        <p14:creationId xmlns:p14="http://schemas.microsoft.com/office/powerpoint/2010/main" val="262145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6B984-CB2A-D9B4-3215-34CA87EB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C4194A-77C3-657D-3715-F1611CE9621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CRISPR-Cas9 tool mechanism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Diagram of a structure showing the same sequence&#10;&#10;Description automatically generated with medium confidence">
            <a:extLst>
              <a:ext uri="{FF2B5EF4-FFF2-40B4-BE49-F238E27FC236}">
                <a16:creationId xmlns:a16="http://schemas.microsoft.com/office/drawing/2014/main" id="{59AE8174-35CF-08A9-7B6B-F9DAE847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3" y="934717"/>
            <a:ext cx="5600057" cy="4040950"/>
          </a:xfrm>
          <a:prstGeom prst="rect">
            <a:avLst/>
          </a:prstGeom>
        </p:spPr>
      </p:pic>
      <p:pic>
        <p:nvPicPr>
          <p:cNvPr id="7" name="Picture 6" descr="A diagram of a gene expression&#10;&#10;Description automatically generated">
            <a:extLst>
              <a:ext uri="{FF2B5EF4-FFF2-40B4-BE49-F238E27FC236}">
                <a16:creationId xmlns:a16="http://schemas.microsoft.com/office/drawing/2014/main" id="{2107DBD6-B16F-BB7C-F1B7-31C9B105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91" y="994274"/>
            <a:ext cx="4825093" cy="1960918"/>
          </a:xfrm>
          <a:prstGeom prst="rect">
            <a:avLst/>
          </a:prstGeom>
        </p:spPr>
      </p:pic>
      <p:pic>
        <p:nvPicPr>
          <p:cNvPr id="9" name="Picture 8" descr="A diagram of gene modification&#10;&#10;Description automatically generated">
            <a:extLst>
              <a:ext uri="{FF2B5EF4-FFF2-40B4-BE49-F238E27FC236}">
                <a16:creationId xmlns:a16="http://schemas.microsoft.com/office/drawing/2014/main" id="{1B775DE8-8246-CB3B-22D9-B934036B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990" y="2955192"/>
            <a:ext cx="4825093" cy="20369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D3876-8469-2774-550E-1A79E8538EED}"/>
              </a:ext>
            </a:extLst>
          </p:cNvPr>
          <p:cNvCxnSpPr>
            <a:cxnSpLocks/>
          </p:cNvCxnSpPr>
          <p:nvPr/>
        </p:nvCxnSpPr>
        <p:spPr>
          <a:xfrm flipV="1">
            <a:off x="6096000" y="812800"/>
            <a:ext cx="0" cy="586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A9D5EB-D634-59F6-0310-44A91D292669}"/>
              </a:ext>
            </a:extLst>
          </p:cNvPr>
          <p:cNvSpPr txBox="1"/>
          <p:nvPr/>
        </p:nvSpPr>
        <p:spPr>
          <a:xfrm>
            <a:off x="729936" y="974128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CRISPR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5378D-778D-42B1-BAFF-D2596C88B89C}"/>
              </a:ext>
            </a:extLst>
          </p:cNvPr>
          <p:cNvSpPr txBox="1"/>
          <p:nvPr/>
        </p:nvSpPr>
        <p:spPr>
          <a:xfrm>
            <a:off x="495943" y="5034569"/>
            <a:ext cx="5600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sgRNA targets the coding region (exons) of the gene.</a:t>
            </a:r>
          </a:p>
          <a:p>
            <a:pPr algn="just"/>
            <a:r>
              <a:rPr lang="en-GB" sz="1600" dirty="0"/>
              <a:t>The active Cas9 nuclease makes a double-strand break upstream of a PAM sequence </a:t>
            </a:r>
            <a:r>
              <a:rPr lang="en-GB" sz="1600" dirty="0">
                <a:sym typeface="Wingdings" pitchFamily="2" charset="2"/>
              </a:rPr>
              <a:t> DNA repair by NHEJ introduces insertions/deletions  frameshift mutation  premature stop codon  (nonsense-mediated mRNA decay)  loss of function (KO).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2901A-DCFF-6933-7372-5A740236909D}"/>
              </a:ext>
            </a:extLst>
          </p:cNvPr>
          <p:cNvSpPr txBox="1"/>
          <p:nvPr/>
        </p:nvSpPr>
        <p:spPr>
          <a:xfrm>
            <a:off x="6096000" y="5157679"/>
            <a:ext cx="5600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sgRNA binds near the transcription start site.</a:t>
            </a:r>
          </a:p>
          <a:p>
            <a:pPr algn="just"/>
            <a:r>
              <a:rPr lang="en-GB" sz="1600" dirty="0"/>
              <a:t>The catalytically dead Cas9 nuclease (dCas9) is fused to an activator like VP64, p300 (</a:t>
            </a:r>
            <a:r>
              <a:rPr lang="en-GB" sz="1600" dirty="0" err="1"/>
              <a:t>CRISPRa</a:t>
            </a:r>
            <a:r>
              <a:rPr lang="en-GB" sz="1600" dirty="0"/>
              <a:t>) or to a repressor like KRAB (</a:t>
            </a:r>
            <a:r>
              <a:rPr lang="en-GB" sz="1600" dirty="0" err="1"/>
              <a:t>CRISPRi</a:t>
            </a:r>
            <a:r>
              <a:rPr lang="en-GB" sz="1600" dirty="0"/>
              <a:t>) and is recruited by the sgRNA to activate (</a:t>
            </a:r>
            <a:r>
              <a:rPr lang="en-GB" sz="1600" dirty="0" err="1"/>
              <a:t>CRISPRa</a:t>
            </a:r>
            <a:r>
              <a:rPr lang="en-GB" sz="1600" dirty="0"/>
              <a:t>) or silence (</a:t>
            </a:r>
            <a:r>
              <a:rPr lang="en-GB" sz="1600" dirty="0" err="1"/>
              <a:t>CRISPRi</a:t>
            </a:r>
            <a:r>
              <a:rPr lang="en-GB" sz="1600" dirty="0"/>
              <a:t>)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210589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C911-2D8B-2220-6084-99B42ACA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b="1">
                <a:latin typeface="+mn-lt"/>
              </a:rPr>
              <a:t>Perturb-seq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13829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B360-8101-D9C3-5BEF-C104CDA3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CCDA89-905C-1017-0FA6-D38B4A9B1AE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Scalable single-cell RNA profiling of pooled genetic screens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selection and selection&#10;&#10;Description automatically generated">
            <a:extLst>
              <a:ext uri="{FF2B5EF4-FFF2-40B4-BE49-F238E27FC236}">
                <a16:creationId xmlns:a16="http://schemas.microsoft.com/office/drawing/2014/main" id="{88E763F1-961D-86DC-B633-E8E94D2E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0" y="2196646"/>
            <a:ext cx="11172360" cy="24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200C-3119-CA52-F94C-014D35E7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4C6A39-E68C-8159-6C60-7AB77A252C7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CRISPR plasmid design for perturbation identification at the single-cell resolution</a:t>
            </a:r>
            <a:endParaRPr lang="en-GB" sz="11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A diagram of a dna test&#10;&#10;Description automatically generated with medium confidence">
            <a:extLst>
              <a:ext uri="{FF2B5EF4-FFF2-40B4-BE49-F238E27FC236}">
                <a16:creationId xmlns:a16="http://schemas.microsoft.com/office/drawing/2014/main" id="{27954082-723A-9B5D-729F-86034E54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51" y="1136541"/>
            <a:ext cx="9414897" cy="233589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0D8DC2-BCEE-B57C-436C-F861D35C8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890073"/>
              </p:ext>
            </p:extLst>
          </p:nvPr>
        </p:nvGraphicFramePr>
        <p:xfrm>
          <a:off x="66674" y="3796284"/>
          <a:ext cx="120586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848">
                  <a:extLst>
                    <a:ext uri="{9D8B030D-6E8A-4147-A177-3AD203B41FA5}">
                      <a16:colId xmlns:a16="http://schemas.microsoft.com/office/drawing/2014/main" val="1280648130"/>
                    </a:ext>
                  </a:extLst>
                </a:gridCol>
                <a:gridCol w="10518802">
                  <a:extLst>
                    <a:ext uri="{9D8B030D-6E8A-4147-A177-3AD203B41FA5}">
                      <a16:colId xmlns:a16="http://schemas.microsoft.com/office/drawing/2014/main" val="2159736744"/>
                    </a:ext>
                  </a:extLst>
                </a:gridCol>
              </a:tblGrid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U6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Strong RNA polymerase III promoter, drives transcription of small RNAs like sgRNAs.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399703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sgRNA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Directs Cas9 to the target gene, has a 20 –nt spacer sequence (target-specific) and a scaffold (Cas9-binding structure).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914594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EF1a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Strong RNA polymerase II promoter, drives transcription of protein-coding sequences.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70428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Puromycin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Encodes an enzyme that confers resistance to puromycin, an antibiotic.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Selection of transduced cells.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2349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T2A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 self-cleaving peptide sequence that allows expression of multiple proteins from a single transcript.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030522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BFP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Fluorescent reporter.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Selection of transduced cells.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27258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GBC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dirty="0"/>
                        <a:t>Provides a readable tag in the </a:t>
                      </a:r>
                      <a:r>
                        <a:rPr lang="en-GB" sz="1600" dirty="0" err="1"/>
                        <a:t>scRNA</a:t>
                      </a:r>
                      <a:r>
                        <a:rPr lang="en-GB" sz="1600" dirty="0"/>
                        <a:t>-seq data that specifies which perturbation was introduced into the cell.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329064"/>
                  </a:ext>
                </a:extLst>
              </a:tr>
              <a:tr h="291987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polyA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 polyadenylation signal, that ensures the transcript (Puromycin-T2A-BFP-GBC) gets a poly(A) tail, mandatory for perturbation identification during </a:t>
                      </a:r>
                      <a:r>
                        <a:rPr lang="en-GB" sz="1600" b="0" dirty="0" err="1">
                          <a:solidFill>
                            <a:schemeClr val="tx1"/>
                          </a:solidFill>
                        </a:rPr>
                        <a:t>scRNA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-seq.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758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23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FCF3-514A-CE7F-BB7C-685E3A30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rmutation&#10;&#10;Description automatically generated">
            <a:extLst>
              <a:ext uri="{FF2B5EF4-FFF2-40B4-BE49-F238E27FC236}">
                <a16:creationId xmlns:a16="http://schemas.microsoft.com/office/drawing/2014/main" id="{CA7DEB78-C6A1-1E98-2AC2-561DFE62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4" y="2579538"/>
            <a:ext cx="5515759" cy="3868195"/>
          </a:xfrm>
          <a:prstGeom prst="rect">
            <a:avLst/>
          </a:prstGeom>
        </p:spPr>
      </p:pic>
      <p:sp>
        <p:nvSpPr>
          <p:cNvPr id="2" name="Right Bracket 1">
            <a:extLst>
              <a:ext uri="{FF2B5EF4-FFF2-40B4-BE49-F238E27FC236}">
                <a16:creationId xmlns:a16="http://schemas.microsoft.com/office/drawing/2014/main" id="{7CA93557-637C-76CA-C8E5-525BB311CD32}"/>
              </a:ext>
            </a:extLst>
          </p:cNvPr>
          <p:cNvSpPr/>
          <p:nvPr/>
        </p:nvSpPr>
        <p:spPr>
          <a:xfrm rot="16200000">
            <a:off x="1945556" y="1468888"/>
            <a:ext cx="162784" cy="215472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64594598-F0E2-1501-04A7-8CAFBA27CD78}"/>
              </a:ext>
            </a:extLst>
          </p:cNvPr>
          <p:cNvSpPr/>
          <p:nvPr/>
        </p:nvSpPr>
        <p:spPr>
          <a:xfrm rot="16200000">
            <a:off x="4353571" y="1468888"/>
            <a:ext cx="162785" cy="215472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9A593A3-FA57-1452-0D21-7748D213A062}"/>
              </a:ext>
            </a:extLst>
          </p:cNvPr>
          <p:cNvSpPr/>
          <p:nvPr/>
        </p:nvSpPr>
        <p:spPr>
          <a:xfrm rot="16200000">
            <a:off x="2788399" y="2104374"/>
            <a:ext cx="861807" cy="1847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63ABA-D912-34E2-BCBC-FA0D52BFEB5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sz="2400" b="1" dirty="0">
                <a:solidFill>
                  <a:srgbClr val="7030A0"/>
                </a:solidFill>
              </a:rPr>
              <a:t>Effects of sgRNAs on target gene expression</a:t>
            </a:r>
            <a:endParaRPr lang="en-GB" sz="11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24CD1-DCE5-6EB1-86E8-E1FB8EA75010}"/>
              </a:ext>
            </a:extLst>
          </p:cNvPr>
          <p:cNvSpPr txBox="1"/>
          <p:nvPr/>
        </p:nvSpPr>
        <p:spPr>
          <a:xfrm>
            <a:off x="1871179" y="1027172"/>
            <a:ext cx="271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p&gt;0.05</a:t>
            </a:r>
          </a:p>
          <a:p>
            <a:pPr algn="ctr"/>
            <a:r>
              <a:rPr lang="en-GB" sz="1400" dirty="0"/>
              <a:t>sgRNAs that have no significant effect on target gene expression.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CB826-CC7F-7EBA-8B1E-164AAD39D576}"/>
              </a:ext>
            </a:extLst>
          </p:cNvPr>
          <p:cNvSpPr txBox="1"/>
          <p:nvPr/>
        </p:nvSpPr>
        <p:spPr>
          <a:xfrm>
            <a:off x="995521" y="1708671"/>
            <a:ext cx="2062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p&gt;0.05</a:t>
            </a:r>
          </a:p>
          <a:p>
            <a:pPr algn="ctr"/>
            <a:r>
              <a:rPr lang="en-GB" sz="1400" dirty="0"/>
              <a:t>sgRNAs lead to less target gene transcript.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01B40-5433-2697-74F4-C96100257307}"/>
              </a:ext>
            </a:extLst>
          </p:cNvPr>
          <p:cNvSpPr txBox="1"/>
          <p:nvPr/>
        </p:nvSpPr>
        <p:spPr>
          <a:xfrm>
            <a:off x="3403534" y="1708671"/>
            <a:ext cx="2062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p&gt;0.05</a:t>
            </a:r>
          </a:p>
          <a:p>
            <a:pPr algn="ctr"/>
            <a:r>
              <a:rPr lang="en-GB" sz="1400" dirty="0"/>
              <a:t>sgRNAs lead to more target gene transcript.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5F2E6-51C0-684E-24CE-A8E5D9D08B9A}"/>
              </a:ext>
            </a:extLst>
          </p:cNvPr>
          <p:cNvSpPr txBox="1"/>
          <p:nvPr/>
        </p:nvSpPr>
        <p:spPr>
          <a:xfrm>
            <a:off x="5810883" y="982979"/>
            <a:ext cx="6286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The majority of the sgRNAs effectively reduced the expression of their target genes.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E6AFF-95C6-FD1D-3997-DF61365B7F7E}"/>
              </a:ext>
            </a:extLst>
          </p:cNvPr>
          <p:cNvSpPr txBox="1"/>
          <p:nvPr/>
        </p:nvSpPr>
        <p:spPr>
          <a:xfrm>
            <a:off x="949585" y="697480"/>
            <a:ext cx="334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How to analyse this figure?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F243EF-22C6-22F7-D8A6-B3C8D65CC651}"/>
              </a:ext>
            </a:extLst>
          </p:cNvPr>
          <p:cNvSpPr/>
          <p:nvPr/>
        </p:nvSpPr>
        <p:spPr>
          <a:xfrm>
            <a:off x="3357600" y="4137285"/>
            <a:ext cx="1484223" cy="16039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6741A-FF99-99D9-3F17-7700C16EFD04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841823" y="4274213"/>
            <a:ext cx="969060" cy="66504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9E5214-CC6E-0D6C-74E1-326331365A94}"/>
              </a:ext>
            </a:extLst>
          </p:cNvPr>
          <p:cNvSpPr txBox="1"/>
          <p:nvPr/>
        </p:nvSpPr>
        <p:spPr>
          <a:xfrm>
            <a:off x="5810883" y="1765834"/>
            <a:ext cx="60859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CRISPR/Cas9 KO ≠ transcriptional silencing </a:t>
            </a:r>
            <a:r>
              <a:rPr lang="en-GB" sz="1600" dirty="0">
                <a:sym typeface="Wingdings" pitchFamily="2" charset="2"/>
              </a:rPr>
              <a:t> Protein function is lost but RNA transcription continues.</a:t>
            </a:r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Hypotheses for paradoxical increase in target gene expression: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target gene may normally act as a self-repressor; loss of its protein product removes this repression, leading to higher transcription.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cell may sense the loss of protein function and trigger feedback mechanisms that upregulate transcription of the same gene to restore balance.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Technical artifact: mutant transcripts created after CRISPR editing may escape nonsense-mediated decay, so RNA is still detected even if no functional protein is produced.</a:t>
            </a:r>
          </a:p>
        </p:txBody>
      </p:sp>
      <p:pic>
        <p:nvPicPr>
          <p:cNvPr id="22" name="Picture 21" descr="A diagram of a dna sequence&#10;&#10;Description automatically generated">
            <a:extLst>
              <a:ext uri="{FF2B5EF4-FFF2-40B4-BE49-F238E27FC236}">
                <a16:creationId xmlns:a16="http://schemas.microsoft.com/office/drawing/2014/main" id="{761CE867-A21C-9840-6866-910D3739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80" y="2343847"/>
            <a:ext cx="2849799" cy="19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1479</Words>
  <Application>Microsoft Macintosh PowerPoint</Application>
  <PresentationFormat>Widescreen</PresentationFormat>
  <Paragraphs>199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Perturb-seq Experimental Design</vt:lpstr>
      <vt:lpstr>PowerPoint Presentation</vt:lpstr>
      <vt:lpstr>PowerPoint Presentation</vt:lpstr>
      <vt:lpstr>PowerPoint Presentation</vt:lpstr>
      <vt:lpstr>The MIMOSCA Modelling Framework</vt:lpstr>
      <vt:lpstr>PowerPoint Presentation</vt:lpstr>
      <vt:lpstr>PowerPoint Presentation</vt:lpstr>
      <vt:lpstr>PowerPoint Presentation</vt:lpstr>
      <vt:lpstr>Experimental Validation: BMDC Response to LPS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Eyrolle Cellier</dc:creator>
  <cp:lastModifiedBy>Samuel Eyrolle Cellier</cp:lastModifiedBy>
  <cp:revision>23</cp:revision>
  <dcterms:created xsi:type="dcterms:W3CDTF">2025-09-10T16:27:03Z</dcterms:created>
  <dcterms:modified xsi:type="dcterms:W3CDTF">2025-09-15T14:23:54Z</dcterms:modified>
</cp:coreProperties>
</file>